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notesMasterIdLst>
    <p:notesMasterId r:id="rId24"/>
  </p:notesMasterIdLst>
  <p:handoutMasterIdLst>
    <p:handoutMasterId r:id="rId25"/>
  </p:handoutMasterIdLst>
  <p:sldIdLst>
    <p:sldId id="271" r:id="rId2"/>
    <p:sldId id="282" r:id="rId3"/>
    <p:sldId id="278" r:id="rId4"/>
    <p:sldId id="279" r:id="rId5"/>
    <p:sldId id="280" r:id="rId6"/>
    <p:sldId id="257" r:id="rId7"/>
    <p:sldId id="264" r:id="rId8"/>
    <p:sldId id="265" r:id="rId9"/>
    <p:sldId id="272" r:id="rId10"/>
    <p:sldId id="259" r:id="rId11"/>
    <p:sldId id="273" r:id="rId12"/>
    <p:sldId id="260" r:id="rId13"/>
    <p:sldId id="274" r:id="rId14"/>
    <p:sldId id="261" r:id="rId15"/>
    <p:sldId id="275" r:id="rId16"/>
    <p:sldId id="269" r:id="rId17"/>
    <p:sldId id="276" r:id="rId18"/>
    <p:sldId id="263" r:id="rId19"/>
    <p:sldId id="285" r:id="rId20"/>
    <p:sldId id="277" r:id="rId21"/>
    <p:sldId id="284" r:id="rId22"/>
    <p:sldId id="281"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94660"/>
  </p:normalViewPr>
  <p:slideViewPr>
    <p:cSldViewPr snapToGrid="0">
      <p:cViewPr varScale="1">
        <p:scale>
          <a:sx n="62" d="100"/>
          <a:sy n="62" d="100"/>
        </p:scale>
        <p:origin x="90" y="234"/>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5B37859-07C7-4314-A398-DB1E455C99A7}" type="datetimeFigureOut">
              <a:rPr lang="en-US" smtClean="0"/>
              <a:t>5/31/2017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6C13571-738D-43C8-80B2-000A4D39F15F}" type="slidenum">
              <a:rPr lang="en-US" smtClean="0"/>
              <a:t>‹#›</a:t>
            </a:fld>
            <a:endParaRPr lang="en-US"/>
          </a:p>
        </p:txBody>
      </p:sp>
    </p:spTree>
    <p:extLst>
      <p:ext uri="{BB962C8B-B14F-4D97-AF65-F5344CB8AC3E}">
        <p14:creationId xmlns:p14="http://schemas.microsoft.com/office/powerpoint/2010/main" val="3908559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A50A1F3-FCA0-40AC-A508-1255D9322B12}" type="datetimeFigureOut">
              <a:rPr lang="en-US" smtClean="0"/>
              <a:t>5/31/2017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86FFE4F-8754-4174-848B-1BFC2CF79C45}" type="slidenum">
              <a:rPr lang="en-US" smtClean="0"/>
              <a:t>‹#›</a:t>
            </a:fld>
            <a:endParaRPr lang="en-US"/>
          </a:p>
        </p:txBody>
      </p:sp>
    </p:spTree>
    <p:extLst>
      <p:ext uri="{BB962C8B-B14F-4D97-AF65-F5344CB8AC3E}">
        <p14:creationId xmlns:p14="http://schemas.microsoft.com/office/powerpoint/2010/main" val="350972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6FFE4F-8754-4174-848B-1BFC2CF79C45}" type="slidenum">
              <a:rPr lang="en-US" smtClean="0"/>
              <a:t>1</a:t>
            </a:fld>
            <a:endParaRPr lang="en-US"/>
          </a:p>
        </p:txBody>
      </p:sp>
    </p:spTree>
    <p:extLst>
      <p:ext uri="{BB962C8B-B14F-4D97-AF65-F5344CB8AC3E}">
        <p14:creationId xmlns:p14="http://schemas.microsoft.com/office/powerpoint/2010/main" val="3584273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6FFE4F-8754-4174-848B-1BFC2CF79C45}" type="slidenum">
              <a:rPr lang="en-US" smtClean="0"/>
              <a:t>10</a:t>
            </a:fld>
            <a:endParaRPr lang="en-US"/>
          </a:p>
        </p:txBody>
      </p:sp>
    </p:spTree>
    <p:extLst>
      <p:ext uri="{BB962C8B-B14F-4D97-AF65-F5344CB8AC3E}">
        <p14:creationId xmlns:p14="http://schemas.microsoft.com/office/powerpoint/2010/main" val="645779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6FFE4F-8754-4174-848B-1BFC2CF79C45}" type="slidenum">
              <a:rPr lang="en-US" smtClean="0"/>
              <a:t>11</a:t>
            </a:fld>
            <a:endParaRPr lang="en-US"/>
          </a:p>
        </p:txBody>
      </p:sp>
    </p:spTree>
    <p:extLst>
      <p:ext uri="{BB962C8B-B14F-4D97-AF65-F5344CB8AC3E}">
        <p14:creationId xmlns:p14="http://schemas.microsoft.com/office/powerpoint/2010/main" val="2783200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6FFE4F-8754-4174-848B-1BFC2CF79C45}" type="slidenum">
              <a:rPr lang="en-US" smtClean="0"/>
              <a:t>12</a:t>
            </a:fld>
            <a:endParaRPr lang="en-US"/>
          </a:p>
        </p:txBody>
      </p:sp>
    </p:spTree>
    <p:extLst>
      <p:ext uri="{BB962C8B-B14F-4D97-AF65-F5344CB8AC3E}">
        <p14:creationId xmlns:p14="http://schemas.microsoft.com/office/powerpoint/2010/main" val="3151304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6FFE4F-8754-4174-848B-1BFC2CF79C45}" type="slidenum">
              <a:rPr lang="en-US" smtClean="0"/>
              <a:t>13</a:t>
            </a:fld>
            <a:endParaRPr lang="en-US"/>
          </a:p>
        </p:txBody>
      </p:sp>
    </p:spTree>
    <p:extLst>
      <p:ext uri="{BB962C8B-B14F-4D97-AF65-F5344CB8AC3E}">
        <p14:creationId xmlns:p14="http://schemas.microsoft.com/office/powerpoint/2010/main" val="3953805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6FFE4F-8754-4174-848B-1BFC2CF79C45}" type="slidenum">
              <a:rPr lang="en-US" smtClean="0"/>
              <a:t>14</a:t>
            </a:fld>
            <a:endParaRPr lang="en-US"/>
          </a:p>
        </p:txBody>
      </p:sp>
    </p:spTree>
    <p:extLst>
      <p:ext uri="{BB962C8B-B14F-4D97-AF65-F5344CB8AC3E}">
        <p14:creationId xmlns:p14="http://schemas.microsoft.com/office/powerpoint/2010/main" val="3680934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6FFE4F-8754-4174-848B-1BFC2CF79C45}" type="slidenum">
              <a:rPr lang="en-US" smtClean="0"/>
              <a:t>15</a:t>
            </a:fld>
            <a:endParaRPr lang="en-US"/>
          </a:p>
        </p:txBody>
      </p:sp>
    </p:spTree>
    <p:extLst>
      <p:ext uri="{BB962C8B-B14F-4D97-AF65-F5344CB8AC3E}">
        <p14:creationId xmlns:p14="http://schemas.microsoft.com/office/powerpoint/2010/main" val="1298505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Setting</a:t>
            </a:r>
            <a:r>
              <a:rPr lang="en-US" baseline="0" dirty="0" smtClean="0"/>
              <a:t> high expectation for students lead them to put forth a higher level of effort.  Low expectation or clarity of instructors leads to low motivation in your learners.</a:t>
            </a:r>
            <a:endParaRPr lang="en-US" dirty="0"/>
          </a:p>
        </p:txBody>
      </p:sp>
      <p:sp>
        <p:nvSpPr>
          <p:cNvPr id="4" name="Slide Number Placeholder 3"/>
          <p:cNvSpPr>
            <a:spLocks noGrp="1"/>
          </p:cNvSpPr>
          <p:nvPr>
            <p:ph type="sldNum" sz="quarter" idx="10"/>
          </p:nvPr>
        </p:nvSpPr>
        <p:spPr/>
        <p:txBody>
          <a:bodyPr/>
          <a:lstStyle/>
          <a:p>
            <a:fld id="{986FFE4F-8754-4174-848B-1BFC2CF79C45}" type="slidenum">
              <a:rPr lang="en-US" smtClean="0"/>
              <a:t>16</a:t>
            </a:fld>
            <a:endParaRPr lang="en-US"/>
          </a:p>
        </p:txBody>
      </p:sp>
    </p:spTree>
    <p:extLst>
      <p:ext uri="{BB962C8B-B14F-4D97-AF65-F5344CB8AC3E}">
        <p14:creationId xmlns:p14="http://schemas.microsoft.com/office/powerpoint/2010/main" val="4286130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6FFE4F-8754-4174-848B-1BFC2CF79C45}" type="slidenum">
              <a:rPr lang="en-US" smtClean="0"/>
              <a:t>17</a:t>
            </a:fld>
            <a:endParaRPr lang="en-US"/>
          </a:p>
        </p:txBody>
      </p:sp>
    </p:spTree>
    <p:extLst>
      <p:ext uri="{BB962C8B-B14F-4D97-AF65-F5344CB8AC3E}">
        <p14:creationId xmlns:p14="http://schemas.microsoft.com/office/powerpoint/2010/main" val="3746768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6FFE4F-8754-4174-848B-1BFC2CF79C45}" type="slidenum">
              <a:rPr lang="en-US" smtClean="0"/>
              <a:t>18</a:t>
            </a:fld>
            <a:endParaRPr lang="en-US"/>
          </a:p>
        </p:txBody>
      </p:sp>
    </p:spTree>
    <p:extLst>
      <p:ext uri="{BB962C8B-B14F-4D97-AF65-F5344CB8AC3E}">
        <p14:creationId xmlns:p14="http://schemas.microsoft.com/office/powerpoint/2010/main" val="3942317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6FFE4F-8754-4174-848B-1BFC2CF79C45}" type="slidenum">
              <a:rPr lang="en-US" smtClean="0"/>
              <a:t>19</a:t>
            </a:fld>
            <a:endParaRPr lang="en-US"/>
          </a:p>
        </p:txBody>
      </p:sp>
    </p:spTree>
    <p:extLst>
      <p:ext uri="{BB962C8B-B14F-4D97-AF65-F5344CB8AC3E}">
        <p14:creationId xmlns:p14="http://schemas.microsoft.com/office/powerpoint/2010/main" val="1536310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6FFE4F-8754-4174-848B-1BFC2CF79C45}" type="slidenum">
              <a:rPr lang="en-US" smtClean="0"/>
              <a:t>2</a:t>
            </a:fld>
            <a:endParaRPr lang="en-US"/>
          </a:p>
        </p:txBody>
      </p:sp>
    </p:spTree>
    <p:extLst>
      <p:ext uri="{BB962C8B-B14F-4D97-AF65-F5344CB8AC3E}">
        <p14:creationId xmlns:p14="http://schemas.microsoft.com/office/powerpoint/2010/main" val="897323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6FFE4F-8754-4174-848B-1BFC2CF79C45}" type="slidenum">
              <a:rPr lang="en-US" smtClean="0"/>
              <a:t>20</a:t>
            </a:fld>
            <a:endParaRPr lang="en-US"/>
          </a:p>
        </p:txBody>
      </p:sp>
    </p:spTree>
    <p:extLst>
      <p:ext uri="{BB962C8B-B14F-4D97-AF65-F5344CB8AC3E}">
        <p14:creationId xmlns:p14="http://schemas.microsoft.com/office/powerpoint/2010/main" val="1096755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6FFE4F-8754-4174-848B-1BFC2CF79C45}" type="slidenum">
              <a:rPr lang="en-US" smtClean="0"/>
              <a:t>21</a:t>
            </a:fld>
            <a:endParaRPr lang="en-US"/>
          </a:p>
        </p:txBody>
      </p:sp>
    </p:spTree>
    <p:extLst>
      <p:ext uri="{BB962C8B-B14F-4D97-AF65-F5344CB8AC3E}">
        <p14:creationId xmlns:p14="http://schemas.microsoft.com/office/powerpoint/2010/main" val="3245689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6FFE4F-8754-4174-848B-1BFC2CF79C45}" type="slidenum">
              <a:rPr lang="en-US" smtClean="0"/>
              <a:t>22</a:t>
            </a:fld>
            <a:endParaRPr lang="en-US"/>
          </a:p>
        </p:txBody>
      </p:sp>
    </p:spTree>
    <p:extLst>
      <p:ext uri="{BB962C8B-B14F-4D97-AF65-F5344CB8AC3E}">
        <p14:creationId xmlns:p14="http://schemas.microsoft.com/office/powerpoint/2010/main" val="2897918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Research-based principles can be applied by ALL faculty to improve Teaching and Learning</a:t>
            </a:r>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986FFE4F-8754-4174-848B-1BFC2CF79C45}" type="slidenum">
              <a:rPr lang="en-US" smtClean="0"/>
              <a:t>3</a:t>
            </a:fld>
            <a:endParaRPr lang="en-US"/>
          </a:p>
        </p:txBody>
      </p:sp>
    </p:spTree>
    <p:extLst>
      <p:ext uri="{BB962C8B-B14F-4D97-AF65-F5344CB8AC3E}">
        <p14:creationId xmlns:p14="http://schemas.microsoft.com/office/powerpoint/2010/main" val="3765969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6FFE4F-8754-4174-848B-1BFC2CF79C45}" type="slidenum">
              <a:rPr lang="en-US" smtClean="0"/>
              <a:t>4</a:t>
            </a:fld>
            <a:endParaRPr lang="en-US"/>
          </a:p>
        </p:txBody>
      </p:sp>
    </p:spTree>
    <p:extLst>
      <p:ext uri="{BB962C8B-B14F-4D97-AF65-F5344CB8AC3E}">
        <p14:creationId xmlns:p14="http://schemas.microsoft.com/office/powerpoint/2010/main" val="2149668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6FFE4F-8754-4174-848B-1BFC2CF79C45}" type="slidenum">
              <a:rPr lang="en-US" smtClean="0"/>
              <a:t>5</a:t>
            </a:fld>
            <a:endParaRPr lang="en-US"/>
          </a:p>
        </p:txBody>
      </p:sp>
    </p:spTree>
    <p:extLst>
      <p:ext uri="{BB962C8B-B14F-4D97-AF65-F5344CB8AC3E}">
        <p14:creationId xmlns:p14="http://schemas.microsoft.com/office/powerpoint/2010/main" val="1657320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6FFE4F-8754-4174-848B-1BFC2CF79C45}" type="slidenum">
              <a:rPr lang="en-US" smtClean="0"/>
              <a:t>6</a:t>
            </a:fld>
            <a:endParaRPr lang="en-US"/>
          </a:p>
        </p:txBody>
      </p:sp>
    </p:spTree>
    <p:extLst>
      <p:ext uri="{BB962C8B-B14F-4D97-AF65-F5344CB8AC3E}">
        <p14:creationId xmlns:p14="http://schemas.microsoft.com/office/powerpoint/2010/main" val="2200890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6FFE4F-8754-4174-848B-1BFC2CF79C45}" type="slidenum">
              <a:rPr lang="en-US" smtClean="0"/>
              <a:t>7</a:t>
            </a:fld>
            <a:endParaRPr lang="en-US"/>
          </a:p>
        </p:txBody>
      </p:sp>
    </p:spTree>
    <p:extLst>
      <p:ext uri="{BB962C8B-B14F-4D97-AF65-F5344CB8AC3E}">
        <p14:creationId xmlns:p14="http://schemas.microsoft.com/office/powerpoint/2010/main" val="3811210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6FFE4F-8754-4174-848B-1BFC2CF79C45}" type="slidenum">
              <a:rPr lang="en-US" smtClean="0"/>
              <a:t>8</a:t>
            </a:fld>
            <a:endParaRPr lang="en-US"/>
          </a:p>
        </p:txBody>
      </p:sp>
    </p:spTree>
    <p:extLst>
      <p:ext uri="{BB962C8B-B14F-4D97-AF65-F5344CB8AC3E}">
        <p14:creationId xmlns:p14="http://schemas.microsoft.com/office/powerpoint/2010/main" val="1758853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6FFE4F-8754-4174-848B-1BFC2CF79C45}" type="slidenum">
              <a:rPr lang="en-US" smtClean="0"/>
              <a:t>9</a:t>
            </a:fld>
            <a:endParaRPr lang="en-US"/>
          </a:p>
        </p:txBody>
      </p:sp>
    </p:spTree>
    <p:extLst>
      <p:ext uri="{BB962C8B-B14F-4D97-AF65-F5344CB8AC3E}">
        <p14:creationId xmlns:p14="http://schemas.microsoft.com/office/powerpoint/2010/main" val="2215897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4011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2772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0273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63476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0430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5/31/2017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4147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5/31/2017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01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1731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7943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52647F38-B617-4D2F-AE0A-013F0C4D2C57}" type="datetimeFigureOut">
              <a:rPr lang="en-US" smtClean="0"/>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3582636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2672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5/31/2017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4006652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3777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5/31/2017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7097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5/31/2017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6905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5/31/2017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2727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3123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5/31/2017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314759"/>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3474" y="69980"/>
            <a:ext cx="8915399" cy="2262781"/>
          </a:xfrm>
        </p:spPr>
        <p:txBody>
          <a:bodyPr/>
          <a:lstStyle/>
          <a:p>
            <a:r>
              <a:rPr lang="en-US" dirty="0" smtClean="0"/>
              <a:t>Seven Principles of Good Teaching</a:t>
            </a:r>
            <a:endParaRPr lang="en-US" dirty="0"/>
          </a:p>
        </p:txBody>
      </p:sp>
      <p:sp>
        <p:nvSpPr>
          <p:cNvPr id="3" name="Subtitle 2"/>
          <p:cNvSpPr>
            <a:spLocks noGrp="1"/>
          </p:cNvSpPr>
          <p:nvPr>
            <p:ph type="subTitle" idx="1"/>
          </p:nvPr>
        </p:nvSpPr>
        <p:spPr>
          <a:xfrm>
            <a:off x="2831808" y="2345213"/>
            <a:ext cx="8915399" cy="1126283"/>
          </a:xfrm>
        </p:spPr>
        <p:txBody>
          <a:bodyPr/>
          <a:lstStyle/>
          <a:p>
            <a:r>
              <a:rPr lang="en-US" dirty="0" smtClean="0"/>
              <a:t>Effective strategies that can be implemented in your course; regardless of modality.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877" y="2641713"/>
            <a:ext cx="6587413" cy="3968530"/>
          </a:xfrm>
          <a:prstGeom prst="rect">
            <a:avLst/>
          </a:prstGeom>
        </p:spPr>
      </p:pic>
      <p:pic>
        <p:nvPicPr>
          <p:cNvPr id="7" name="Picture 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55397" y="5881767"/>
            <a:ext cx="824309" cy="851620"/>
          </a:xfrm>
          <a:prstGeom prst="rect">
            <a:avLst/>
          </a:prstGeom>
        </p:spPr>
      </p:pic>
      <p:sp>
        <p:nvSpPr>
          <p:cNvPr id="8" name="TextBox 7"/>
          <p:cNvSpPr txBox="1"/>
          <p:nvPr/>
        </p:nvSpPr>
        <p:spPr>
          <a:xfrm>
            <a:off x="8842590" y="3819702"/>
            <a:ext cx="2724961" cy="923330"/>
          </a:xfrm>
          <a:prstGeom prst="rect">
            <a:avLst/>
          </a:prstGeom>
          <a:noFill/>
        </p:spPr>
        <p:txBody>
          <a:bodyPr wrap="square" rtlCol="0">
            <a:spAutoFit/>
          </a:bodyPr>
          <a:lstStyle/>
          <a:p>
            <a:r>
              <a:rPr lang="en-US" dirty="0" smtClean="0"/>
              <a:t>Presented by: </a:t>
            </a:r>
          </a:p>
          <a:p>
            <a:r>
              <a:rPr lang="en-US" dirty="0" smtClean="0"/>
              <a:t>Center for Teaching &amp; Learning Excellence</a:t>
            </a:r>
            <a:endParaRPr lang="en-US" dirty="0"/>
          </a:p>
        </p:txBody>
      </p:sp>
    </p:spTree>
    <p:extLst>
      <p:ext uri="{BB962C8B-B14F-4D97-AF65-F5344CB8AC3E}">
        <p14:creationId xmlns:p14="http://schemas.microsoft.com/office/powerpoint/2010/main" val="3209912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Encourage active learning</a:t>
            </a:r>
            <a:endParaRPr lang="en-US" dirty="0"/>
          </a:p>
        </p:txBody>
      </p:sp>
      <p:sp>
        <p:nvSpPr>
          <p:cNvPr id="3" name="Content Placeholder 2"/>
          <p:cNvSpPr>
            <a:spLocks noGrp="1"/>
          </p:cNvSpPr>
          <p:nvPr>
            <p:ph idx="1"/>
          </p:nvPr>
        </p:nvSpPr>
        <p:spPr/>
        <p:txBody>
          <a:bodyPr>
            <a:normAutofit/>
          </a:bodyPr>
          <a:lstStyle/>
          <a:p>
            <a:r>
              <a:rPr lang="en-US" sz="2400" dirty="0"/>
              <a:t>Learning is not a spectator sport. Students do not learn much just by sitting in classes listening to teachers, memorizing pre-packaged assignments, and spitting out answers. They must talk about what they are learning, write about it, relate it to past experiences and apply it to their daily lives. They must make what they learn part of themselves.</a:t>
            </a:r>
          </a:p>
        </p:txBody>
      </p:sp>
    </p:spTree>
    <p:extLst>
      <p:ext uri="{BB962C8B-B14F-4D97-AF65-F5344CB8AC3E}">
        <p14:creationId xmlns:p14="http://schemas.microsoft.com/office/powerpoint/2010/main" val="1867335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Encourage active learning</a:t>
            </a:r>
          </a:p>
        </p:txBody>
      </p:sp>
      <p:sp>
        <p:nvSpPr>
          <p:cNvPr id="4" name="Content Placeholder 3"/>
          <p:cNvSpPr>
            <a:spLocks noGrp="1"/>
          </p:cNvSpPr>
          <p:nvPr>
            <p:ph sz="half" idx="1"/>
          </p:nvPr>
        </p:nvSpPr>
        <p:spPr/>
        <p:txBody>
          <a:bodyPr>
            <a:normAutofit/>
          </a:bodyPr>
          <a:lstStyle/>
          <a:p>
            <a:r>
              <a:rPr lang="en-US" sz="2400" dirty="0" smtClean="0"/>
              <a:t>In-Person</a:t>
            </a:r>
          </a:p>
          <a:p>
            <a:pPr lvl="1"/>
            <a:r>
              <a:rPr lang="en-US" sz="2200" dirty="0" smtClean="0"/>
              <a:t>Learner-Centered</a:t>
            </a:r>
          </a:p>
          <a:p>
            <a:pPr lvl="1"/>
            <a:r>
              <a:rPr lang="en-US" sz="2200" dirty="0" smtClean="0"/>
              <a:t>Discussion</a:t>
            </a:r>
          </a:p>
          <a:p>
            <a:pPr lvl="1"/>
            <a:r>
              <a:rPr lang="en-US" sz="2200" dirty="0" smtClean="0"/>
              <a:t>Scenarios</a:t>
            </a:r>
          </a:p>
          <a:p>
            <a:pPr lvl="1"/>
            <a:r>
              <a:rPr lang="en-US" sz="2200" dirty="0" smtClean="0"/>
              <a:t>Role-play</a:t>
            </a:r>
          </a:p>
          <a:p>
            <a:pPr lvl="1"/>
            <a:r>
              <a:rPr lang="en-US" sz="2200" dirty="0" smtClean="0"/>
              <a:t>Debate</a:t>
            </a:r>
          </a:p>
          <a:p>
            <a:pPr lvl="1"/>
            <a:endParaRPr lang="en-US" sz="2200" dirty="0" smtClean="0"/>
          </a:p>
          <a:p>
            <a:pPr marL="457200" lvl="1" indent="0">
              <a:buNone/>
            </a:pPr>
            <a:endParaRPr lang="en-US" sz="2200" dirty="0" smtClean="0"/>
          </a:p>
          <a:p>
            <a:pPr lvl="1"/>
            <a:endParaRPr lang="en-US" sz="2200" dirty="0" smtClean="0"/>
          </a:p>
          <a:p>
            <a:pPr marL="457200" lvl="1" indent="0">
              <a:buNone/>
            </a:pPr>
            <a:endParaRPr lang="en-US" sz="2200" dirty="0"/>
          </a:p>
        </p:txBody>
      </p:sp>
      <p:sp>
        <p:nvSpPr>
          <p:cNvPr id="5" name="Content Placeholder 4"/>
          <p:cNvSpPr>
            <a:spLocks noGrp="1"/>
          </p:cNvSpPr>
          <p:nvPr>
            <p:ph sz="half" idx="2"/>
          </p:nvPr>
        </p:nvSpPr>
        <p:spPr/>
        <p:txBody>
          <a:bodyPr>
            <a:normAutofit/>
          </a:bodyPr>
          <a:lstStyle/>
          <a:p>
            <a:r>
              <a:rPr lang="en-US" sz="2400" dirty="0" smtClean="0"/>
              <a:t>Online</a:t>
            </a:r>
          </a:p>
          <a:p>
            <a:pPr lvl="1"/>
            <a:r>
              <a:rPr lang="en-US" sz="2200" dirty="0" smtClean="0"/>
              <a:t>Discussion</a:t>
            </a:r>
          </a:p>
          <a:p>
            <a:pPr lvl="1"/>
            <a:r>
              <a:rPr lang="en-US" sz="2200" dirty="0" smtClean="0"/>
              <a:t>Case studies</a:t>
            </a:r>
          </a:p>
          <a:p>
            <a:pPr lvl="1"/>
            <a:r>
              <a:rPr lang="en-US" sz="2200" dirty="0" smtClean="0"/>
              <a:t>Simulations</a:t>
            </a:r>
          </a:p>
          <a:p>
            <a:pPr lvl="1"/>
            <a:r>
              <a:rPr lang="en-US" sz="2200" dirty="0" smtClean="0"/>
              <a:t>Game-based reviews</a:t>
            </a:r>
          </a:p>
          <a:p>
            <a:pPr lvl="1"/>
            <a:r>
              <a:rPr lang="en-US" sz="2200" dirty="0" smtClean="0"/>
              <a:t>Research </a:t>
            </a:r>
          </a:p>
          <a:p>
            <a:pPr lvl="1"/>
            <a:r>
              <a:rPr lang="en-US" sz="2200" dirty="0" smtClean="0"/>
              <a:t>Contribute</a:t>
            </a:r>
          </a:p>
          <a:p>
            <a:pPr lvl="1"/>
            <a:endParaRPr lang="en-US" sz="2200" dirty="0" smtClean="0"/>
          </a:p>
          <a:p>
            <a:pPr lvl="1"/>
            <a:endParaRPr lang="en-US" sz="2200" dirty="0"/>
          </a:p>
        </p:txBody>
      </p:sp>
    </p:spTree>
    <p:extLst>
      <p:ext uri="{BB962C8B-B14F-4D97-AF65-F5344CB8AC3E}">
        <p14:creationId xmlns:p14="http://schemas.microsoft.com/office/powerpoint/2010/main" val="2336422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Give prompt feedback</a:t>
            </a:r>
            <a:endParaRPr lang="en-US" dirty="0"/>
          </a:p>
        </p:txBody>
      </p:sp>
      <p:sp>
        <p:nvSpPr>
          <p:cNvPr id="3" name="Content Placeholder 2"/>
          <p:cNvSpPr>
            <a:spLocks noGrp="1"/>
          </p:cNvSpPr>
          <p:nvPr>
            <p:ph idx="1"/>
          </p:nvPr>
        </p:nvSpPr>
        <p:spPr>
          <a:xfrm>
            <a:off x="2589212" y="1629747"/>
            <a:ext cx="8915400" cy="3777622"/>
          </a:xfrm>
        </p:spPr>
        <p:txBody>
          <a:bodyPr/>
          <a:lstStyle/>
          <a:p>
            <a:r>
              <a:rPr lang="en-US" dirty="0"/>
              <a:t>Knowing what you know and don't know focuses learning. Students need appropriate feedback on performance to benefit from courses. When getting started, students need help in assessing existing knowledge and competence. In classes, students need frequent opportunities to perform and receive suggestions for improvement. At various points during college, and at the end, students need chances to reflect on what they have learned, what they still need to know, and how to assess themselves.</a:t>
            </a:r>
          </a:p>
        </p:txBody>
      </p:sp>
      <p:sp>
        <p:nvSpPr>
          <p:cNvPr id="4" name="Rectangle 3"/>
          <p:cNvSpPr/>
          <p:nvPr/>
        </p:nvSpPr>
        <p:spPr>
          <a:xfrm>
            <a:off x="2388637" y="4222381"/>
            <a:ext cx="3732245" cy="2369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Information Feedback:</a:t>
            </a:r>
          </a:p>
          <a:p>
            <a:pPr algn="ctr"/>
            <a:endParaRPr lang="en-US" dirty="0" smtClean="0"/>
          </a:p>
          <a:p>
            <a:pPr algn="ctr"/>
            <a:r>
              <a:rPr lang="en-US" dirty="0" smtClean="0"/>
              <a:t>Provides information or evaluation, such as an answer to a question or an assignment grade with comments</a:t>
            </a:r>
            <a:endParaRPr lang="en-US" dirty="0"/>
          </a:p>
        </p:txBody>
      </p:sp>
      <p:sp>
        <p:nvSpPr>
          <p:cNvPr id="6" name="Rectangle 5"/>
          <p:cNvSpPr/>
          <p:nvPr/>
        </p:nvSpPr>
        <p:spPr>
          <a:xfrm>
            <a:off x="6436813" y="4222381"/>
            <a:ext cx="3884644" cy="2369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Acknowledgement </a:t>
            </a:r>
            <a:r>
              <a:rPr lang="en-US" dirty="0"/>
              <a:t>Feedback:</a:t>
            </a:r>
          </a:p>
          <a:p>
            <a:pPr algn="ctr"/>
            <a:endParaRPr lang="en-US" dirty="0"/>
          </a:p>
          <a:p>
            <a:pPr algn="ctr"/>
            <a:r>
              <a:rPr lang="en-US" dirty="0" smtClean="0"/>
              <a:t>Confirms an event occurred.  Example: sending an email acknowledging that he or she has received a question or email and that you will respond.</a:t>
            </a:r>
            <a:endParaRPr lang="en-US" dirty="0"/>
          </a:p>
        </p:txBody>
      </p:sp>
    </p:spTree>
    <p:extLst>
      <p:ext uri="{BB962C8B-B14F-4D97-AF65-F5344CB8AC3E}">
        <p14:creationId xmlns:p14="http://schemas.microsoft.com/office/powerpoint/2010/main" val="327969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Give prompt feedback</a:t>
            </a:r>
          </a:p>
        </p:txBody>
      </p:sp>
      <p:sp>
        <p:nvSpPr>
          <p:cNvPr id="4" name="Content Placeholder 3"/>
          <p:cNvSpPr>
            <a:spLocks noGrp="1"/>
          </p:cNvSpPr>
          <p:nvPr>
            <p:ph sz="half" idx="1"/>
          </p:nvPr>
        </p:nvSpPr>
        <p:spPr/>
        <p:txBody>
          <a:bodyPr>
            <a:normAutofit/>
          </a:bodyPr>
          <a:lstStyle/>
          <a:p>
            <a:r>
              <a:rPr lang="en-US" sz="2400" dirty="0" smtClean="0"/>
              <a:t>In-Person</a:t>
            </a:r>
          </a:p>
          <a:p>
            <a:pPr lvl="1"/>
            <a:r>
              <a:rPr lang="en-US" sz="2200" dirty="0" smtClean="0"/>
              <a:t>Check-ins</a:t>
            </a:r>
          </a:p>
          <a:p>
            <a:pPr lvl="1"/>
            <a:r>
              <a:rPr lang="en-US" sz="2200" dirty="0" smtClean="0"/>
              <a:t>Quick chats</a:t>
            </a:r>
          </a:p>
          <a:p>
            <a:pPr lvl="1"/>
            <a:r>
              <a:rPr lang="en-US" sz="2200" dirty="0" smtClean="0"/>
              <a:t>Prompt grading</a:t>
            </a:r>
          </a:p>
          <a:p>
            <a:pPr lvl="1"/>
            <a:r>
              <a:rPr lang="en-US" sz="2200" dirty="0" smtClean="0"/>
              <a:t>Provide positive &amp; corrective feedback</a:t>
            </a:r>
          </a:p>
          <a:p>
            <a:pPr lvl="1"/>
            <a:endParaRPr lang="en-US" sz="2200" dirty="0"/>
          </a:p>
        </p:txBody>
      </p:sp>
      <p:sp>
        <p:nvSpPr>
          <p:cNvPr id="5" name="Content Placeholder 4"/>
          <p:cNvSpPr>
            <a:spLocks noGrp="1"/>
          </p:cNvSpPr>
          <p:nvPr>
            <p:ph sz="half" idx="2"/>
          </p:nvPr>
        </p:nvSpPr>
        <p:spPr/>
        <p:txBody>
          <a:bodyPr>
            <a:normAutofit/>
          </a:bodyPr>
          <a:lstStyle/>
          <a:p>
            <a:r>
              <a:rPr lang="en-US" sz="2400" dirty="0" smtClean="0"/>
              <a:t>Online</a:t>
            </a:r>
          </a:p>
          <a:p>
            <a:pPr lvl="1"/>
            <a:r>
              <a:rPr lang="en-US" sz="2200" dirty="0" smtClean="0"/>
              <a:t>Students receive feedback on grades</a:t>
            </a:r>
          </a:p>
          <a:p>
            <a:pPr lvl="1"/>
            <a:r>
              <a:rPr lang="en-US" sz="2200" dirty="0" smtClean="0"/>
              <a:t>Feedback through discussions (peers/facilitator)</a:t>
            </a:r>
          </a:p>
          <a:p>
            <a:pPr lvl="1"/>
            <a:r>
              <a:rPr lang="en-US" sz="2200" dirty="0" smtClean="0"/>
              <a:t>Weekly announcements</a:t>
            </a:r>
          </a:p>
          <a:p>
            <a:pPr lvl="1"/>
            <a:r>
              <a:rPr lang="en-US" sz="2200" dirty="0" smtClean="0"/>
              <a:t>Virtual check-ins</a:t>
            </a:r>
          </a:p>
          <a:p>
            <a:pPr lvl="1"/>
            <a:r>
              <a:rPr lang="en-US" sz="2200" dirty="0" smtClean="0"/>
              <a:t>Bb allows for built-in feedback on tests</a:t>
            </a:r>
            <a:endParaRPr lang="en-US" sz="2200" dirty="0"/>
          </a:p>
        </p:txBody>
      </p:sp>
    </p:spTree>
    <p:extLst>
      <p:ext uri="{BB962C8B-B14F-4D97-AF65-F5344CB8AC3E}">
        <p14:creationId xmlns:p14="http://schemas.microsoft.com/office/powerpoint/2010/main" val="2837568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Emphasize time on task</a:t>
            </a:r>
            <a:endParaRPr lang="en-US" dirty="0"/>
          </a:p>
        </p:txBody>
      </p:sp>
      <p:sp>
        <p:nvSpPr>
          <p:cNvPr id="3" name="Content Placeholder 2"/>
          <p:cNvSpPr>
            <a:spLocks noGrp="1"/>
          </p:cNvSpPr>
          <p:nvPr>
            <p:ph idx="1"/>
          </p:nvPr>
        </p:nvSpPr>
        <p:spPr/>
        <p:txBody>
          <a:bodyPr>
            <a:normAutofit/>
          </a:bodyPr>
          <a:lstStyle/>
          <a:p>
            <a:r>
              <a:rPr lang="en-US" sz="2400" dirty="0"/>
              <a:t>Time plus energy equals learning. There is no substitute for time on task. Learning to use one's time well is critical for students and professionals alike. Students need help in learning effective time management. Allocating realistic amounts of time means effective learning for students and effective teaching for faculty. How an institution defines time expectations for students, faculty, administrators, and other professional staff can establish the basis of high performance for all.</a:t>
            </a:r>
          </a:p>
        </p:txBody>
      </p:sp>
      <p:sp>
        <p:nvSpPr>
          <p:cNvPr id="4" name="SMARTInkShape-1"/>
          <p:cNvSpPr/>
          <p:nvPr/>
        </p:nvSpPr>
        <p:spPr>
          <a:xfrm>
            <a:off x="83344" y="6179344"/>
            <a:ext cx="11907" cy="107157"/>
          </a:xfrm>
          <a:custGeom>
            <a:avLst/>
            <a:gdLst/>
            <a:ahLst/>
            <a:cxnLst/>
            <a:rect l="0" t="0" r="0" b="0"/>
            <a:pathLst>
              <a:path w="11907" h="107157">
                <a:moveTo>
                  <a:pt x="11906" y="0"/>
                </a:moveTo>
                <a:lnTo>
                  <a:pt x="10583" y="48799"/>
                </a:lnTo>
                <a:lnTo>
                  <a:pt x="0" y="1071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271849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Emphasize time on task</a:t>
            </a:r>
          </a:p>
        </p:txBody>
      </p:sp>
      <p:sp>
        <p:nvSpPr>
          <p:cNvPr id="4" name="Content Placeholder 3"/>
          <p:cNvSpPr>
            <a:spLocks noGrp="1"/>
          </p:cNvSpPr>
          <p:nvPr>
            <p:ph sz="half" idx="1"/>
          </p:nvPr>
        </p:nvSpPr>
        <p:spPr/>
        <p:txBody>
          <a:bodyPr>
            <a:normAutofit/>
          </a:bodyPr>
          <a:lstStyle/>
          <a:p>
            <a:r>
              <a:rPr lang="en-US" sz="2400" dirty="0" smtClean="0"/>
              <a:t>In-Person</a:t>
            </a:r>
          </a:p>
          <a:p>
            <a:pPr lvl="1"/>
            <a:r>
              <a:rPr lang="en-US" sz="2200" dirty="0" smtClean="0"/>
              <a:t>Course schedule</a:t>
            </a:r>
          </a:p>
          <a:p>
            <a:pPr lvl="1"/>
            <a:r>
              <a:rPr lang="en-US" sz="2200" dirty="0" smtClean="0"/>
              <a:t>Objectives/Agenda for the day</a:t>
            </a:r>
            <a:endParaRPr lang="en-US" sz="2200" dirty="0"/>
          </a:p>
        </p:txBody>
      </p:sp>
      <p:sp>
        <p:nvSpPr>
          <p:cNvPr id="5" name="Content Placeholder 4"/>
          <p:cNvSpPr>
            <a:spLocks noGrp="1"/>
          </p:cNvSpPr>
          <p:nvPr>
            <p:ph sz="half" idx="2"/>
          </p:nvPr>
        </p:nvSpPr>
        <p:spPr/>
        <p:txBody>
          <a:bodyPr>
            <a:normAutofit/>
          </a:bodyPr>
          <a:lstStyle/>
          <a:p>
            <a:r>
              <a:rPr lang="en-US" sz="2400" dirty="0" smtClean="0"/>
              <a:t>Online</a:t>
            </a:r>
          </a:p>
          <a:p>
            <a:pPr lvl="1"/>
            <a:r>
              <a:rPr lang="en-US" sz="2200" dirty="0" smtClean="0"/>
              <a:t>Estimate times for completion (VC)</a:t>
            </a:r>
          </a:p>
          <a:p>
            <a:pPr lvl="1"/>
            <a:r>
              <a:rPr lang="en-US" sz="2200" dirty="0" smtClean="0"/>
              <a:t>Course schedule</a:t>
            </a:r>
            <a:endParaRPr lang="en-US" sz="2200" dirty="0"/>
          </a:p>
        </p:txBody>
      </p:sp>
    </p:spTree>
    <p:extLst>
      <p:ext uri="{BB962C8B-B14F-4D97-AF65-F5344CB8AC3E}">
        <p14:creationId xmlns:p14="http://schemas.microsoft.com/office/powerpoint/2010/main" val="3840104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Communicate high expectations</a:t>
            </a:r>
            <a:endParaRPr lang="en-US" dirty="0"/>
          </a:p>
        </p:txBody>
      </p:sp>
      <p:sp>
        <p:nvSpPr>
          <p:cNvPr id="3" name="Content Placeholder 2"/>
          <p:cNvSpPr>
            <a:spLocks noGrp="1"/>
          </p:cNvSpPr>
          <p:nvPr>
            <p:ph idx="1"/>
          </p:nvPr>
        </p:nvSpPr>
        <p:spPr/>
        <p:txBody>
          <a:bodyPr>
            <a:normAutofit/>
          </a:bodyPr>
          <a:lstStyle/>
          <a:p>
            <a:r>
              <a:rPr lang="en-US" sz="2400" dirty="0"/>
              <a:t>Expect more and you will get more. High expectations are important for everyone -- for the poorly prepared, for those unwilling to exert themselves, and for the bright and well motivated. Expecting students to perform well becomes a self-fulfilling prophecy when teachers and institutions hold high expectations for themselves and make extra efforts.</a:t>
            </a:r>
          </a:p>
        </p:txBody>
      </p:sp>
    </p:spTree>
    <p:extLst>
      <p:ext uri="{BB962C8B-B14F-4D97-AF65-F5344CB8AC3E}">
        <p14:creationId xmlns:p14="http://schemas.microsoft.com/office/powerpoint/2010/main" val="830117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Communicate high expectations</a:t>
            </a:r>
          </a:p>
        </p:txBody>
      </p:sp>
      <p:sp>
        <p:nvSpPr>
          <p:cNvPr id="4" name="Content Placeholder 3"/>
          <p:cNvSpPr>
            <a:spLocks noGrp="1"/>
          </p:cNvSpPr>
          <p:nvPr>
            <p:ph sz="half" idx="1"/>
          </p:nvPr>
        </p:nvSpPr>
        <p:spPr>
          <a:xfrm>
            <a:off x="2234648" y="2126222"/>
            <a:ext cx="4313864" cy="3777622"/>
          </a:xfrm>
        </p:spPr>
        <p:txBody>
          <a:bodyPr>
            <a:normAutofit lnSpcReduction="10000"/>
          </a:bodyPr>
          <a:lstStyle/>
          <a:p>
            <a:r>
              <a:rPr lang="en-US" sz="2400" dirty="0" smtClean="0"/>
              <a:t>In-Person</a:t>
            </a:r>
          </a:p>
          <a:p>
            <a:pPr lvl="1"/>
            <a:r>
              <a:rPr lang="en-US" sz="2200" dirty="0" smtClean="0"/>
              <a:t>Lay out expectations in syllabus</a:t>
            </a:r>
          </a:p>
          <a:p>
            <a:pPr lvl="1"/>
            <a:r>
              <a:rPr lang="en-US" sz="2200" dirty="0" smtClean="0"/>
              <a:t>Clear grading guidelines</a:t>
            </a:r>
          </a:p>
          <a:p>
            <a:pPr lvl="1"/>
            <a:r>
              <a:rPr lang="en-US" sz="2200" dirty="0" smtClean="0"/>
              <a:t>Give challenging assignments</a:t>
            </a:r>
          </a:p>
          <a:p>
            <a:pPr lvl="1"/>
            <a:r>
              <a:rPr lang="en-US" sz="2200" dirty="0" smtClean="0"/>
              <a:t>Provide examples to follow</a:t>
            </a:r>
          </a:p>
          <a:p>
            <a:pPr lvl="1"/>
            <a:r>
              <a:rPr lang="en-US" sz="2200" smtClean="0"/>
              <a:t>Publicly </a:t>
            </a:r>
            <a:r>
              <a:rPr lang="en-US" sz="2200" dirty="0" smtClean="0"/>
              <a:t>praise exemplary work</a:t>
            </a:r>
          </a:p>
          <a:p>
            <a:pPr lvl="1"/>
            <a:endParaRPr lang="en-US" sz="2200" dirty="0" smtClean="0"/>
          </a:p>
        </p:txBody>
      </p:sp>
      <p:sp>
        <p:nvSpPr>
          <p:cNvPr id="5" name="Content Placeholder 4"/>
          <p:cNvSpPr>
            <a:spLocks noGrp="1"/>
          </p:cNvSpPr>
          <p:nvPr>
            <p:ph sz="half" idx="2"/>
          </p:nvPr>
        </p:nvSpPr>
        <p:spPr/>
        <p:txBody>
          <a:bodyPr>
            <a:normAutofit lnSpcReduction="10000"/>
          </a:bodyPr>
          <a:lstStyle/>
          <a:p>
            <a:r>
              <a:rPr lang="en-US" sz="2400" dirty="0" smtClean="0"/>
              <a:t>Online</a:t>
            </a:r>
          </a:p>
          <a:p>
            <a:pPr lvl="1"/>
            <a:r>
              <a:rPr lang="en-US" sz="2200" dirty="0" smtClean="0"/>
              <a:t>Clarity of assignments, rubrics/scoring</a:t>
            </a:r>
          </a:p>
          <a:p>
            <a:pPr lvl="1"/>
            <a:r>
              <a:rPr lang="en-US" sz="2200" dirty="0" smtClean="0"/>
              <a:t>Acknowledge students doing great work.</a:t>
            </a:r>
          </a:p>
          <a:p>
            <a:pPr lvl="1"/>
            <a:r>
              <a:rPr lang="en-US" sz="2200" dirty="0" smtClean="0"/>
              <a:t>Syllabus quiz</a:t>
            </a:r>
            <a:endParaRPr lang="en-US" sz="2200" dirty="0"/>
          </a:p>
        </p:txBody>
      </p:sp>
    </p:spTree>
    <p:extLst>
      <p:ext uri="{BB962C8B-B14F-4D97-AF65-F5344CB8AC3E}">
        <p14:creationId xmlns:p14="http://schemas.microsoft.com/office/powerpoint/2010/main" val="23116632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Respect diverse talents and ways of learning</a:t>
            </a:r>
            <a:endParaRPr lang="en-US" dirty="0"/>
          </a:p>
        </p:txBody>
      </p:sp>
      <p:sp>
        <p:nvSpPr>
          <p:cNvPr id="3" name="Content Placeholder 2"/>
          <p:cNvSpPr>
            <a:spLocks noGrp="1"/>
          </p:cNvSpPr>
          <p:nvPr>
            <p:ph idx="1"/>
          </p:nvPr>
        </p:nvSpPr>
        <p:spPr/>
        <p:txBody>
          <a:bodyPr/>
          <a:lstStyle/>
          <a:p>
            <a:r>
              <a:rPr lang="en-US" sz="2400" dirty="0">
                <a:solidFill>
                  <a:schemeClr val="accent4">
                    <a:lumMod val="75000"/>
                  </a:schemeClr>
                </a:solidFill>
              </a:rPr>
              <a:t>There are many roads to learning. People bring different talents and styles of learning to college. Brilliant students in the </a:t>
            </a:r>
            <a:r>
              <a:rPr lang="en-US" sz="2400" dirty="0" smtClean="0">
                <a:solidFill>
                  <a:schemeClr val="accent4">
                    <a:lumMod val="75000"/>
                  </a:schemeClr>
                </a:solidFill>
              </a:rPr>
              <a:t>room </a:t>
            </a:r>
            <a:r>
              <a:rPr lang="en-US" sz="2400" dirty="0">
                <a:solidFill>
                  <a:schemeClr val="accent4">
                    <a:lumMod val="75000"/>
                  </a:schemeClr>
                </a:solidFill>
              </a:rPr>
              <a:t>may be all thumbs in the lab or </a:t>
            </a:r>
            <a:r>
              <a:rPr lang="en-US" sz="2400" dirty="0" smtClean="0">
                <a:solidFill>
                  <a:schemeClr val="accent4">
                    <a:lumMod val="75000"/>
                  </a:schemeClr>
                </a:solidFill>
              </a:rPr>
              <a:t>studio</a:t>
            </a:r>
            <a:r>
              <a:rPr lang="en-US" sz="2400" dirty="0">
                <a:solidFill>
                  <a:schemeClr val="accent4">
                    <a:lumMod val="75000"/>
                  </a:schemeClr>
                </a:solidFill>
              </a:rPr>
              <a:t>. Students rich in hands-on experience may not do so well with theory. Students need the opportunity to show their talents and learn in ways that work for them. Then they can be pushed to learn in new ways that do not come so easily.</a:t>
            </a:r>
            <a:endParaRPr lang="en-US" dirty="0">
              <a:solidFill>
                <a:schemeClr val="accent4">
                  <a:lumMod val="75000"/>
                </a:schemeClr>
              </a:solidFill>
            </a:endParaRPr>
          </a:p>
        </p:txBody>
      </p:sp>
    </p:spTree>
    <p:extLst>
      <p:ext uri="{BB962C8B-B14F-4D97-AF65-F5344CB8AC3E}">
        <p14:creationId xmlns:p14="http://schemas.microsoft.com/office/powerpoint/2010/main" val="30827265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Respect diverse talents and ways of learning</a:t>
            </a:r>
            <a:endParaRPr lang="en-US" dirty="0"/>
          </a:p>
        </p:txBody>
      </p:sp>
      <p:sp>
        <p:nvSpPr>
          <p:cNvPr id="3" name="Content Placeholder 2"/>
          <p:cNvSpPr>
            <a:spLocks noGrp="1"/>
          </p:cNvSpPr>
          <p:nvPr>
            <p:ph idx="1"/>
          </p:nvPr>
        </p:nvSpPr>
        <p:spPr/>
        <p:txBody>
          <a:bodyPr/>
          <a:lstStyle/>
          <a:p>
            <a:r>
              <a:rPr lang="en-US" sz="2400" dirty="0"/>
              <a:t>There are many roads to learning. People bring different talents and styles of learning to college. Brilliant students in the </a:t>
            </a:r>
            <a:r>
              <a:rPr lang="en-US" sz="2400" dirty="0" smtClean="0"/>
              <a:t>room </a:t>
            </a:r>
            <a:r>
              <a:rPr lang="en-US" sz="2400" dirty="0"/>
              <a:t>may be all thumbs in the lab or </a:t>
            </a:r>
            <a:r>
              <a:rPr lang="en-US" sz="2400" dirty="0" smtClean="0"/>
              <a:t>studio</a:t>
            </a:r>
            <a:r>
              <a:rPr lang="en-US" sz="2400" dirty="0"/>
              <a:t>. Students rich in hands-on experience may not do so well with theory. Students need the opportunity to show their talents and learn in ways that work for them. Then they can be pushed to learn in new ways that do not come so easily.</a:t>
            </a:r>
            <a:endParaRPr lang="en-US" dirty="0"/>
          </a:p>
        </p:txBody>
      </p:sp>
    </p:spTree>
    <p:extLst>
      <p:ext uri="{BB962C8B-B14F-4D97-AF65-F5344CB8AC3E}">
        <p14:creationId xmlns:p14="http://schemas.microsoft.com/office/powerpoint/2010/main" val="79352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3" y="1369764"/>
            <a:ext cx="8915400" cy="2724845"/>
          </a:xfrm>
        </p:spPr>
        <p:txBody>
          <a:bodyPr>
            <a:normAutofit/>
          </a:bodyPr>
          <a:lstStyle/>
          <a:p>
            <a:r>
              <a:rPr lang="en-US" dirty="0" smtClean="0"/>
              <a:t>Name a characteristic of a memorable instructor or teacher you have had in the past?</a:t>
            </a:r>
            <a:endParaRPr lang="en-US" dirty="0"/>
          </a:p>
        </p:txBody>
      </p:sp>
      <p:sp>
        <p:nvSpPr>
          <p:cNvPr id="3" name="Title 1"/>
          <p:cNvSpPr txBox="1">
            <a:spLocks/>
          </p:cNvSpPr>
          <p:nvPr/>
        </p:nvSpPr>
        <p:spPr>
          <a:xfrm>
            <a:off x="1415054" y="88874"/>
            <a:ext cx="8911687" cy="1280890"/>
          </a:xfrm>
          <a:prstGeom prst="rect">
            <a:avLst/>
          </a:prstGeom>
        </p:spPr>
        <p:txBody>
          <a:bodyPr vert="horz" lIns="91440" tIns="45720" rIns="91440" bIns="45720" rtlCol="0" anchor="b">
            <a:normAutofit/>
          </a:bodyPr>
          <a:lstStyle>
            <a:lvl1pPr algn="l" defTabSz="457200" rtl="0" eaLnBrk="1" latinLnBrk="0" hangingPunct="1">
              <a:spcBef>
                <a:spcPct val="0"/>
              </a:spcBef>
              <a:buNone/>
              <a:defRPr sz="4800" b="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t>Activity:</a:t>
            </a:r>
            <a:endParaRPr lang="en-US" dirty="0"/>
          </a:p>
        </p:txBody>
      </p:sp>
    </p:spTree>
    <p:extLst>
      <p:ext uri="{BB962C8B-B14F-4D97-AF65-F5344CB8AC3E}">
        <p14:creationId xmlns:p14="http://schemas.microsoft.com/office/powerpoint/2010/main" val="10486910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Respect diverse talents and ways of learning</a:t>
            </a:r>
          </a:p>
        </p:txBody>
      </p:sp>
      <p:sp>
        <p:nvSpPr>
          <p:cNvPr id="4" name="Content Placeholder 3"/>
          <p:cNvSpPr>
            <a:spLocks noGrp="1"/>
          </p:cNvSpPr>
          <p:nvPr>
            <p:ph sz="half" idx="1"/>
          </p:nvPr>
        </p:nvSpPr>
        <p:spPr>
          <a:xfrm>
            <a:off x="3213680" y="2167053"/>
            <a:ext cx="6878173" cy="3777622"/>
          </a:xfrm>
        </p:spPr>
        <p:txBody>
          <a:bodyPr>
            <a:normAutofit/>
          </a:bodyPr>
          <a:lstStyle/>
          <a:p>
            <a:r>
              <a:rPr lang="en-US" sz="2400" dirty="0" smtClean="0"/>
              <a:t>In-Person and Online</a:t>
            </a:r>
          </a:p>
          <a:p>
            <a:pPr lvl="1"/>
            <a:r>
              <a:rPr lang="en-US" sz="2200" dirty="0" smtClean="0"/>
              <a:t>Universal Design for Learning</a:t>
            </a:r>
          </a:p>
          <a:p>
            <a:pPr lvl="1"/>
            <a:r>
              <a:rPr lang="en-US" sz="2200" dirty="0" smtClean="0"/>
              <a:t>Set guidelines but allow for choice in projects</a:t>
            </a:r>
          </a:p>
          <a:p>
            <a:pPr lvl="1"/>
            <a:r>
              <a:rPr lang="en-US" sz="2200" dirty="0" smtClean="0"/>
              <a:t>Let students guide their own learning</a:t>
            </a:r>
          </a:p>
          <a:p>
            <a:r>
              <a:rPr lang="en-US" sz="2400" dirty="0" smtClean="0"/>
              <a:t>Acknowledge students from various backgrounds, culture and ages</a:t>
            </a:r>
            <a:endParaRPr lang="en-US" sz="2400" dirty="0"/>
          </a:p>
        </p:txBody>
      </p:sp>
    </p:spTree>
    <p:extLst>
      <p:ext uri="{BB962C8B-B14F-4D97-AF65-F5344CB8AC3E}">
        <p14:creationId xmlns:p14="http://schemas.microsoft.com/office/powerpoint/2010/main" val="17453851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elearn.ntc.edu/bbcswebdav/pid-3043280-dt-content-rid-9327289_1/xid-9327289_1"/>
          <p:cNvSpPr>
            <a:spLocks noChangeAspect="1" noChangeArrowheads="1"/>
          </p:cNvSpPr>
          <p:nvPr/>
        </p:nvSpPr>
        <p:spPr bwMode="auto">
          <a:xfrm>
            <a:off x="155575" y="-1981200"/>
            <a:ext cx="5038725" cy="4133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3"/>
          <a:stretch>
            <a:fillRect/>
          </a:stretch>
        </p:blipFill>
        <p:spPr>
          <a:xfrm>
            <a:off x="6729959" y="66675"/>
            <a:ext cx="5248275" cy="6702115"/>
          </a:xfrm>
          <a:prstGeom prst="rect">
            <a:avLst/>
          </a:prstGeom>
        </p:spPr>
      </p:pic>
      <p:sp>
        <p:nvSpPr>
          <p:cNvPr id="11" name="TextBox 10"/>
          <p:cNvSpPr txBox="1"/>
          <p:nvPr/>
        </p:nvSpPr>
        <p:spPr>
          <a:xfrm>
            <a:off x="234174" y="85724"/>
            <a:ext cx="6188928" cy="584775"/>
          </a:xfrm>
          <a:prstGeom prst="rect">
            <a:avLst/>
          </a:prstGeom>
          <a:noFill/>
        </p:spPr>
        <p:txBody>
          <a:bodyPr wrap="square" rtlCol="0">
            <a:spAutoFit/>
          </a:bodyPr>
          <a:lstStyle/>
          <a:p>
            <a:r>
              <a:rPr lang="en-US" sz="3200" dirty="0" smtClean="0"/>
              <a:t>Universal Design for Learning</a:t>
            </a:r>
            <a:endParaRPr lang="en-US" sz="3200" dirty="0"/>
          </a:p>
        </p:txBody>
      </p:sp>
      <p:sp>
        <p:nvSpPr>
          <p:cNvPr id="13" name="Content Placeholder 12"/>
          <p:cNvSpPr>
            <a:spLocks noGrp="1"/>
          </p:cNvSpPr>
          <p:nvPr>
            <p:ph idx="1"/>
          </p:nvPr>
        </p:nvSpPr>
        <p:spPr>
          <a:xfrm>
            <a:off x="732234" y="1300299"/>
            <a:ext cx="4122153" cy="5008946"/>
          </a:xfrm>
        </p:spPr>
        <p:txBody>
          <a:bodyPr>
            <a:normAutofit/>
          </a:bodyPr>
          <a:lstStyle/>
          <a:p>
            <a:r>
              <a:rPr lang="en-US" sz="2000" dirty="0" smtClean="0"/>
              <a:t>Set of principles for curriculum development that give all individuals equal opportunity to learn.</a:t>
            </a:r>
          </a:p>
          <a:p>
            <a:r>
              <a:rPr lang="en-US" sz="2000" dirty="0" smtClean="0"/>
              <a:t>These principles are strategic, skillful and goal directed</a:t>
            </a:r>
          </a:p>
          <a:p>
            <a:r>
              <a:rPr lang="en-US" sz="2000" dirty="0" smtClean="0"/>
              <a:t>Goal: Help student become master learners; not master a specific body of knowledge or set of skills.</a:t>
            </a:r>
          </a:p>
          <a:p>
            <a:endParaRPr lang="en-US" dirty="0"/>
          </a:p>
        </p:txBody>
      </p:sp>
    </p:spTree>
    <p:extLst>
      <p:ext uri="{BB962C8B-B14F-4D97-AF65-F5344CB8AC3E}">
        <p14:creationId xmlns:p14="http://schemas.microsoft.com/office/powerpoint/2010/main" val="2977688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12656" y="32369"/>
            <a:ext cx="9471932" cy="6825631"/>
          </a:xfrm>
          <a:prstGeom prst="rect">
            <a:avLst/>
          </a:prstGeom>
        </p:spPr>
      </p:pic>
    </p:spTree>
    <p:extLst>
      <p:ext uri="{BB962C8B-B14F-4D97-AF65-F5344CB8AC3E}">
        <p14:creationId xmlns:p14="http://schemas.microsoft.com/office/powerpoint/2010/main" val="2643599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you may have noticed…</a:t>
            </a:r>
            <a:endParaRPr lang="en-US" dirty="0"/>
          </a:p>
        </p:txBody>
      </p:sp>
      <p:sp>
        <p:nvSpPr>
          <p:cNvPr id="3" name="Content Placeholder 2"/>
          <p:cNvSpPr>
            <a:spLocks noGrp="1"/>
          </p:cNvSpPr>
          <p:nvPr>
            <p:ph idx="1"/>
          </p:nvPr>
        </p:nvSpPr>
        <p:spPr/>
        <p:txBody>
          <a:bodyPr/>
          <a:lstStyle/>
          <a:p>
            <a:r>
              <a:rPr lang="en-US" sz="2400" dirty="0" smtClean="0"/>
              <a:t>Faculty knowledge of learning is critical</a:t>
            </a:r>
          </a:p>
          <a:p>
            <a:pPr lvl="1"/>
            <a:r>
              <a:rPr lang="en-US" sz="2000" dirty="0" smtClean="0"/>
              <a:t>Holistic approach – not just about teaching content</a:t>
            </a:r>
          </a:p>
          <a:p>
            <a:pPr lvl="1"/>
            <a:r>
              <a:rPr lang="en-US" sz="2000" dirty="0" smtClean="0"/>
              <a:t>We need to understand what our students bring to the learning experience</a:t>
            </a:r>
          </a:p>
        </p:txBody>
      </p:sp>
    </p:spTree>
    <p:extLst>
      <p:ext uri="{BB962C8B-B14F-4D97-AF65-F5344CB8AC3E}">
        <p14:creationId xmlns:p14="http://schemas.microsoft.com/office/powerpoint/2010/main" val="3393430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Seven Principles for Good Practice </a:t>
            </a:r>
            <a:endParaRPr lang="en-US" dirty="0"/>
          </a:p>
        </p:txBody>
      </p:sp>
      <p:sp>
        <p:nvSpPr>
          <p:cNvPr id="3" name="Content Placeholder 2"/>
          <p:cNvSpPr>
            <a:spLocks noGrp="1"/>
          </p:cNvSpPr>
          <p:nvPr>
            <p:ph idx="1"/>
          </p:nvPr>
        </p:nvSpPr>
        <p:spPr/>
        <p:txBody>
          <a:bodyPr>
            <a:normAutofit/>
          </a:bodyPr>
          <a:lstStyle/>
          <a:p>
            <a:pPr>
              <a:buFont typeface="+mj-lt"/>
              <a:buAutoNum type="arabicPeriod"/>
            </a:pPr>
            <a:r>
              <a:rPr lang="en-US" altLang="en-US" sz="2800" dirty="0"/>
              <a:t>Encourages </a:t>
            </a:r>
            <a:r>
              <a:rPr lang="en-US" altLang="en-US" sz="2800" dirty="0" smtClean="0"/>
              <a:t>Faculty/Student </a:t>
            </a:r>
            <a:r>
              <a:rPr lang="en-US" altLang="en-US" sz="2800" dirty="0"/>
              <a:t>Contact</a:t>
            </a:r>
          </a:p>
          <a:p>
            <a:pPr>
              <a:buFont typeface="+mj-lt"/>
              <a:buAutoNum type="arabicPeriod"/>
            </a:pPr>
            <a:r>
              <a:rPr lang="en-US" altLang="en-US" sz="2800" dirty="0"/>
              <a:t>Encourages </a:t>
            </a:r>
            <a:r>
              <a:rPr lang="en-US" altLang="en-US" sz="2800" dirty="0" smtClean="0"/>
              <a:t>Student Cooperation</a:t>
            </a:r>
            <a:endParaRPr lang="en-US" altLang="en-US" sz="2800" dirty="0"/>
          </a:p>
          <a:p>
            <a:pPr>
              <a:buFont typeface="+mj-lt"/>
              <a:buAutoNum type="arabicPeriod"/>
            </a:pPr>
            <a:r>
              <a:rPr lang="en-US" altLang="en-US" sz="2800" dirty="0"/>
              <a:t>Encourages Active Learning</a:t>
            </a:r>
          </a:p>
          <a:p>
            <a:pPr>
              <a:buFont typeface="+mj-lt"/>
              <a:buAutoNum type="arabicPeriod"/>
            </a:pPr>
            <a:r>
              <a:rPr lang="en-US" altLang="en-US" sz="2800" dirty="0"/>
              <a:t>Gives Prompt Feedback</a:t>
            </a:r>
          </a:p>
          <a:p>
            <a:pPr>
              <a:buFont typeface="+mj-lt"/>
              <a:buAutoNum type="arabicPeriod"/>
            </a:pPr>
            <a:r>
              <a:rPr lang="en-US" altLang="en-US" sz="2800" dirty="0"/>
              <a:t>Emphasizes Time On Task</a:t>
            </a:r>
          </a:p>
          <a:p>
            <a:pPr>
              <a:buFont typeface="+mj-lt"/>
              <a:buAutoNum type="arabicPeriod"/>
            </a:pPr>
            <a:r>
              <a:rPr lang="en-US" altLang="en-US" sz="2800" dirty="0"/>
              <a:t>Communicates High Expectations</a:t>
            </a:r>
          </a:p>
          <a:p>
            <a:pPr>
              <a:buFont typeface="+mj-lt"/>
              <a:buAutoNum type="arabicPeriod"/>
            </a:pPr>
            <a:r>
              <a:rPr lang="en-US" altLang="en-US" sz="2800" dirty="0"/>
              <a:t>Respects Diverse Talents and Ways of Knowing</a:t>
            </a:r>
          </a:p>
          <a:p>
            <a:endParaRPr lang="en-US" dirty="0"/>
          </a:p>
        </p:txBody>
      </p:sp>
    </p:spTree>
    <p:extLst>
      <p:ext uri="{BB962C8B-B14F-4D97-AF65-F5344CB8AC3E}">
        <p14:creationId xmlns:p14="http://schemas.microsoft.com/office/powerpoint/2010/main" val="3814340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r>
              <a:rPr lang="en-US" sz="3200" dirty="0" smtClean="0"/>
              <a:t>1. With a partner, complete the packet based off the 7 principles listed.</a:t>
            </a:r>
          </a:p>
          <a:p>
            <a:endParaRPr lang="en-US" sz="3200" dirty="0"/>
          </a:p>
          <a:p>
            <a:r>
              <a:rPr lang="en-US" sz="3200" dirty="0" smtClean="0"/>
              <a:t>2. When complete, take a Gallery walk around the room and contribute 3 ideas to any principle chart.  </a:t>
            </a:r>
          </a:p>
          <a:p>
            <a:endParaRPr lang="en-US" sz="3200" dirty="0"/>
          </a:p>
          <a:p>
            <a:endParaRPr lang="en-US" sz="3200" dirty="0" smtClean="0"/>
          </a:p>
          <a:p>
            <a:endParaRPr lang="en-US" dirty="0"/>
          </a:p>
          <a:p>
            <a:endParaRPr lang="en-US" dirty="0"/>
          </a:p>
        </p:txBody>
      </p:sp>
    </p:spTree>
    <p:extLst>
      <p:ext uri="{BB962C8B-B14F-4D97-AF65-F5344CB8AC3E}">
        <p14:creationId xmlns:p14="http://schemas.microsoft.com/office/powerpoint/2010/main" val="2159578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Encourage contact between students and faculty</a:t>
            </a:r>
            <a:endParaRPr lang="en-US" dirty="0"/>
          </a:p>
        </p:txBody>
      </p:sp>
      <p:sp>
        <p:nvSpPr>
          <p:cNvPr id="3" name="Content Placeholder 2"/>
          <p:cNvSpPr>
            <a:spLocks noGrp="1"/>
          </p:cNvSpPr>
          <p:nvPr>
            <p:ph idx="1"/>
          </p:nvPr>
        </p:nvSpPr>
        <p:spPr/>
        <p:txBody>
          <a:bodyPr>
            <a:normAutofit/>
          </a:bodyPr>
          <a:lstStyle/>
          <a:p>
            <a:r>
              <a:rPr lang="en-US" sz="2400" dirty="0"/>
              <a:t>Frequent student-faculty contact in and out of classes is the most important factor in student motivation and involvement. Faculty concern helps students get through rough times and keep on working. Knowing a few faculty members well enhances students' intellectual commitment and encourages them to think about their own values and future plans.</a:t>
            </a:r>
          </a:p>
        </p:txBody>
      </p:sp>
    </p:spTree>
    <p:extLst>
      <p:ext uri="{BB962C8B-B14F-4D97-AF65-F5344CB8AC3E}">
        <p14:creationId xmlns:p14="http://schemas.microsoft.com/office/powerpoint/2010/main" val="1707277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Encourage contact between students and faculty</a:t>
            </a:r>
            <a:endParaRPr lang="en-US" dirty="0"/>
          </a:p>
        </p:txBody>
      </p:sp>
      <p:sp>
        <p:nvSpPr>
          <p:cNvPr id="4" name="Content Placeholder 3"/>
          <p:cNvSpPr>
            <a:spLocks noGrp="1"/>
          </p:cNvSpPr>
          <p:nvPr>
            <p:ph sz="half" idx="1"/>
          </p:nvPr>
        </p:nvSpPr>
        <p:spPr>
          <a:xfrm>
            <a:off x="2118049" y="2133600"/>
            <a:ext cx="4785027" cy="3777622"/>
          </a:xfrm>
        </p:spPr>
        <p:txBody>
          <a:bodyPr>
            <a:normAutofit lnSpcReduction="10000"/>
          </a:bodyPr>
          <a:lstStyle/>
          <a:p>
            <a:r>
              <a:rPr lang="en-US" sz="2400" dirty="0" smtClean="0"/>
              <a:t>In-Person</a:t>
            </a:r>
          </a:p>
          <a:p>
            <a:pPr lvl="1"/>
            <a:r>
              <a:rPr lang="en-US" sz="2000" dirty="0" smtClean="0"/>
              <a:t>Establish guidelines in syllabus as to how your students should communicate with you</a:t>
            </a:r>
          </a:p>
          <a:p>
            <a:pPr lvl="1"/>
            <a:r>
              <a:rPr lang="en-US" sz="2000" dirty="0" smtClean="0"/>
              <a:t>Office hours</a:t>
            </a:r>
          </a:p>
          <a:p>
            <a:pPr lvl="1"/>
            <a:r>
              <a:rPr lang="en-US" sz="2000" dirty="0" smtClean="0"/>
              <a:t>Set clear standards for responding to messages</a:t>
            </a:r>
            <a:endParaRPr lang="en-US" sz="2000" dirty="0"/>
          </a:p>
        </p:txBody>
      </p:sp>
      <p:sp>
        <p:nvSpPr>
          <p:cNvPr id="5" name="Content Placeholder 4"/>
          <p:cNvSpPr>
            <a:spLocks noGrp="1"/>
          </p:cNvSpPr>
          <p:nvPr>
            <p:ph sz="half" idx="2"/>
          </p:nvPr>
        </p:nvSpPr>
        <p:spPr>
          <a:xfrm>
            <a:off x="6774024" y="2126221"/>
            <a:ext cx="4730587" cy="4470521"/>
          </a:xfrm>
        </p:spPr>
        <p:txBody>
          <a:bodyPr>
            <a:normAutofit lnSpcReduction="10000"/>
          </a:bodyPr>
          <a:lstStyle/>
          <a:p>
            <a:r>
              <a:rPr lang="en-US" sz="2400" dirty="0" smtClean="0"/>
              <a:t>Online</a:t>
            </a:r>
          </a:p>
          <a:p>
            <a:pPr lvl="1"/>
            <a:r>
              <a:rPr lang="en-US" sz="2000" dirty="0" smtClean="0"/>
              <a:t>Create a welcome video</a:t>
            </a:r>
          </a:p>
          <a:p>
            <a:pPr lvl="1"/>
            <a:r>
              <a:rPr lang="en-US" sz="2000" dirty="0" smtClean="0"/>
              <a:t>Learning Plan overview videos</a:t>
            </a:r>
          </a:p>
          <a:p>
            <a:pPr lvl="1"/>
            <a:r>
              <a:rPr lang="en-US" sz="2000" dirty="0" smtClean="0"/>
              <a:t>Icebreaker and Q &amp; A Discussion board</a:t>
            </a:r>
          </a:p>
          <a:p>
            <a:pPr lvl="1"/>
            <a:r>
              <a:rPr lang="en-US" sz="2000" dirty="0" smtClean="0"/>
              <a:t>Higher-level DB questions</a:t>
            </a:r>
          </a:p>
          <a:p>
            <a:pPr lvl="1"/>
            <a:r>
              <a:rPr lang="en-US" sz="2000" dirty="0" smtClean="0"/>
              <a:t>Provide instructor biography</a:t>
            </a:r>
          </a:p>
          <a:p>
            <a:pPr lvl="1"/>
            <a:r>
              <a:rPr lang="en-US" sz="2000" dirty="0" smtClean="0"/>
              <a:t>Students post picture or video introduction</a:t>
            </a:r>
          </a:p>
          <a:p>
            <a:pPr lvl="1"/>
            <a:r>
              <a:rPr lang="en-US" sz="2000" dirty="0" smtClean="0"/>
              <a:t>Blackboard Collaborate </a:t>
            </a:r>
          </a:p>
          <a:p>
            <a:pPr lvl="1"/>
            <a:r>
              <a:rPr lang="en-US" sz="2000" dirty="0" smtClean="0"/>
              <a:t>Add profile picture</a:t>
            </a:r>
          </a:p>
          <a:p>
            <a:pPr lvl="1"/>
            <a:endParaRPr lang="en-US" sz="2000" dirty="0"/>
          </a:p>
        </p:txBody>
      </p:sp>
    </p:spTree>
    <p:extLst>
      <p:ext uri="{BB962C8B-B14F-4D97-AF65-F5344CB8AC3E}">
        <p14:creationId xmlns:p14="http://schemas.microsoft.com/office/powerpoint/2010/main" val="520874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Develop reciprocity and cooperation among students</a:t>
            </a:r>
            <a:endParaRPr lang="en-US" dirty="0"/>
          </a:p>
        </p:txBody>
      </p:sp>
      <p:sp>
        <p:nvSpPr>
          <p:cNvPr id="3" name="Content Placeholder 2"/>
          <p:cNvSpPr>
            <a:spLocks noGrp="1"/>
          </p:cNvSpPr>
          <p:nvPr>
            <p:ph idx="1"/>
          </p:nvPr>
        </p:nvSpPr>
        <p:spPr/>
        <p:txBody>
          <a:bodyPr>
            <a:normAutofit/>
          </a:bodyPr>
          <a:lstStyle/>
          <a:p>
            <a:r>
              <a:rPr lang="en-US" sz="2400" dirty="0"/>
              <a:t>Learning is enhanced when it is more like a team effort that a solo race. Good learning, like good work, is collaborative and social, not competitive and isolated. Working with others often increases involvement in learning. Sharing one's own ideas and responding to others' reactions sharpens thinking and deepens understanding.</a:t>
            </a:r>
          </a:p>
        </p:txBody>
      </p:sp>
    </p:spTree>
    <p:extLst>
      <p:ext uri="{BB962C8B-B14F-4D97-AF65-F5344CB8AC3E}">
        <p14:creationId xmlns:p14="http://schemas.microsoft.com/office/powerpoint/2010/main" val="644004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Develop reciprocity and cooperation among students</a:t>
            </a:r>
          </a:p>
        </p:txBody>
      </p:sp>
      <p:sp>
        <p:nvSpPr>
          <p:cNvPr id="4" name="Content Placeholder 3"/>
          <p:cNvSpPr>
            <a:spLocks noGrp="1"/>
          </p:cNvSpPr>
          <p:nvPr>
            <p:ph sz="half" idx="1"/>
          </p:nvPr>
        </p:nvSpPr>
        <p:spPr>
          <a:xfrm>
            <a:off x="1772816" y="2133600"/>
            <a:ext cx="5130260" cy="3777622"/>
          </a:xfrm>
        </p:spPr>
        <p:txBody>
          <a:bodyPr>
            <a:normAutofit/>
          </a:bodyPr>
          <a:lstStyle/>
          <a:p>
            <a:r>
              <a:rPr lang="en-US" sz="2400" dirty="0" smtClean="0"/>
              <a:t>In-Person</a:t>
            </a:r>
          </a:p>
          <a:p>
            <a:pPr lvl="1"/>
            <a:r>
              <a:rPr lang="en-US" sz="2000" dirty="0" smtClean="0"/>
              <a:t>Required class participation</a:t>
            </a:r>
          </a:p>
          <a:p>
            <a:pPr lvl="1"/>
            <a:r>
              <a:rPr lang="en-US" sz="2000" dirty="0" smtClean="0"/>
              <a:t>Instructor should be clear on expectations</a:t>
            </a:r>
          </a:p>
          <a:p>
            <a:pPr lvl="1"/>
            <a:r>
              <a:rPr lang="en-US" sz="2000" dirty="0" smtClean="0"/>
              <a:t>Group projects, collaboration</a:t>
            </a:r>
          </a:p>
          <a:p>
            <a:pPr lvl="1"/>
            <a:r>
              <a:rPr lang="en-US" sz="2000" dirty="0" smtClean="0"/>
              <a:t>Self and Peer Reviews (online too)</a:t>
            </a:r>
            <a:endParaRPr lang="en-US" sz="2000" dirty="0"/>
          </a:p>
        </p:txBody>
      </p:sp>
      <p:sp>
        <p:nvSpPr>
          <p:cNvPr id="5" name="Content Placeholder 4"/>
          <p:cNvSpPr>
            <a:spLocks noGrp="1"/>
          </p:cNvSpPr>
          <p:nvPr>
            <p:ph sz="half" idx="2"/>
          </p:nvPr>
        </p:nvSpPr>
        <p:spPr>
          <a:xfrm>
            <a:off x="6466114" y="2126222"/>
            <a:ext cx="5038497" cy="3777622"/>
          </a:xfrm>
        </p:spPr>
        <p:txBody>
          <a:bodyPr>
            <a:normAutofit/>
          </a:bodyPr>
          <a:lstStyle/>
          <a:p>
            <a:r>
              <a:rPr lang="en-US" sz="2400" dirty="0" smtClean="0"/>
              <a:t>Online</a:t>
            </a:r>
          </a:p>
          <a:p>
            <a:pPr lvl="1"/>
            <a:r>
              <a:rPr lang="en-US" sz="2000" dirty="0" smtClean="0"/>
              <a:t>Required participation in Discussion boards</a:t>
            </a:r>
          </a:p>
          <a:p>
            <a:pPr lvl="1"/>
            <a:r>
              <a:rPr lang="en-US" sz="2000" dirty="0" smtClean="0"/>
              <a:t>Learners should received feedback on their discussions</a:t>
            </a:r>
          </a:p>
          <a:p>
            <a:pPr lvl="1"/>
            <a:r>
              <a:rPr lang="en-US" sz="2000" dirty="0" smtClean="0"/>
              <a:t>Evaluation should be based on quality (not length in number)</a:t>
            </a:r>
          </a:p>
          <a:p>
            <a:pPr lvl="1"/>
            <a:r>
              <a:rPr lang="en-US" sz="2000" dirty="0" smtClean="0"/>
              <a:t>Instructors should post clear expectations</a:t>
            </a:r>
            <a:endParaRPr lang="en-US" sz="2000" dirty="0"/>
          </a:p>
        </p:txBody>
      </p:sp>
    </p:spTree>
    <p:extLst>
      <p:ext uri="{BB962C8B-B14F-4D97-AF65-F5344CB8AC3E}">
        <p14:creationId xmlns:p14="http://schemas.microsoft.com/office/powerpoint/2010/main" val="15500116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903</TotalTime>
  <Words>1215</Words>
  <Application>Microsoft Office PowerPoint</Application>
  <PresentationFormat>Widescreen</PresentationFormat>
  <Paragraphs>151</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Century Gothic</vt:lpstr>
      <vt:lpstr>Wingdings 3</vt:lpstr>
      <vt:lpstr>Ion</vt:lpstr>
      <vt:lpstr>Seven Principles of Good Teaching</vt:lpstr>
      <vt:lpstr>Name a characteristic of a memorable instructor or teacher you have had in the past?</vt:lpstr>
      <vt:lpstr>As you may have noticed…</vt:lpstr>
      <vt:lpstr>Seven Principles for Good Practice </vt:lpstr>
      <vt:lpstr>Activity:</vt:lpstr>
      <vt:lpstr>1. Encourage contact between students and faculty</vt:lpstr>
      <vt:lpstr>1. Encourage contact between students and faculty</vt:lpstr>
      <vt:lpstr>2. Develop reciprocity and cooperation among students</vt:lpstr>
      <vt:lpstr>2. Develop reciprocity and cooperation among students</vt:lpstr>
      <vt:lpstr>3. Encourage active learning</vt:lpstr>
      <vt:lpstr>3. Encourage active learning</vt:lpstr>
      <vt:lpstr>4. Give prompt feedback</vt:lpstr>
      <vt:lpstr>4. Give prompt feedback</vt:lpstr>
      <vt:lpstr>5. Emphasize time on task</vt:lpstr>
      <vt:lpstr>5. Emphasize time on task</vt:lpstr>
      <vt:lpstr>6. Communicate high expectations</vt:lpstr>
      <vt:lpstr>6. Communicate high expectations</vt:lpstr>
      <vt:lpstr>7. Respect diverse talents and ways of learning</vt:lpstr>
      <vt:lpstr>7. Respect diverse talents and ways of learning</vt:lpstr>
      <vt:lpstr>7. Respect diverse talents and ways of learning</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Seven Principles of Good Teaching</dc:title>
  <dc:creator>Kristin K. Kruzan</dc:creator>
  <cp:lastModifiedBy>Kristin K. Kruzan</cp:lastModifiedBy>
  <cp:revision>32</cp:revision>
  <cp:lastPrinted>2016-07-27T18:00:24Z</cp:lastPrinted>
  <dcterms:created xsi:type="dcterms:W3CDTF">2016-07-26T14:37:46Z</dcterms:created>
  <dcterms:modified xsi:type="dcterms:W3CDTF">2017-05-31T18:02:56Z</dcterms:modified>
</cp:coreProperties>
</file>